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78" r:id="rId4"/>
    <p:sldId id="279" r:id="rId5"/>
    <p:sldId id="280" r:id="rId6"/>
    <p:sldId id="277" r:id="rId7"/>
    <p:sldId id="281" r:id="rId8"/>
    <p:sldId id="282" r:id="rId9"/>
    <p:sldId id="283" r:id="rId10"/>
    <p:sldId id="285" r:id="rId11"/>
    <p:sldId id="284" r:id="rId12"/>
    <p:sldId id="287" r:id="rId13"/>
    <p:sldId id="286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0"/>
  </p:normalViewPr>
  <p:slideViewPr>
    <p:cSldViewPr snapToGrid="0" snapToObjects="1">
      <p:cViewPr varScale="1">
        <p:scale>
          <a:sx n="92" d="100"/>
          <a:sy n="92" d="100"/>
        </p:scale>
        <p:origin x="784" y="192"/>
      </p:cViewPr>
      <p:guideLst/>
    </p:cSldViewPr>
  </p:slideViewPr>
  <p:outlineViewPr>
    <p:cViewPr>
      <p:scale>
        <a:sx n="33" d="100"/>
        <a:sy n="33" d="100"/>
      </p:scale>
      <p:origin x="0" y="-92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35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9C5CC8-DABD-4143-AE9B-5118DF8DB7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Basrah University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52BDC2-3091-4F45-9DAD-6454F081D0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18/02/2020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ABE25-2AA4-2643-8BFD-29D2557C7C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Petroleum Engineer - Year 1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BD55AB-7E1E-CB49-B7B3-2C65DF6F0D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8F1A2-AF8A-1941-8BC3-2A5009A64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94159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Basrah University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18/02/2020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Petroleum Engineer - Year 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9AD27-56DE-FD4D-8FCA-4EEA2DD9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6375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Basrah University</a:t>
            </a:r>
          </a:p>
        </p:txBody>
      </p:sp>
    </p:spTree>
    <p:extLst>
      <p:ext uri="{BB962C8B-B14F-4D97-AF65-F5344CB8AC3E}">
        <p14:creationId xmlns:p14="http://schemas.microsoft.com/office/powerpoint/2010/main" val="30688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computerscienceonline.com/central-processing-unit/" TargetMode="External"/><Relationship Id="rId2" Type="http://schemas.openxmlformats.org/officeDocument/2006/relationships/hyperlink" Target="http://www.belpercomputing.com/year-10/ocr-gcse-computer-science/term-1/inside-the-cp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72689-4B7C-8849-BF01-E3F5880899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/>
              <a:t>Chapter Two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The Main Computer Parts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4CF82-861A-F844-AA93-3CA59F6DC0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By Rawan Saleh Ismael</a:t>
            </a:r>
          </a:p>
          <a:p>
            <a:r>
              <a:rPr lang="en-US" sz="1800" dirty="0"/>
              <a:t>M.Sc. Computer science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1E8B7D-2EED-F64B-9495-135FF2EB09AF}"/>
              </a:ext>
            </a:extLst>
          </p:cNvPr>
          <p:cNvSpPr txBox="1"/>
          <p:nvPr/>
        </p:nvSpPr>
        <p:spPr>
          <a:xfrm>
            <a:off x="8895806" y="836023"/>
            <a:ext cx="1931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Basrah</a:t>
            </a:r>
            <a:r>
              <a:rPr lang="en-US" dirty="0"/>
              <a:t> University </a:t>
            </a:r>
          </a:p>
        </p:txBody>
      </p:sp>
    </p:spTree>
    <p:extLst>
      <p:ext uri="{BB962C8B-B14F-4D97-AF65-F5344CB8AC3E}">
        <p14:creationId xmlns:p14="http://schemas.microsoft.com/office/powerpoint/2010/main" val="275614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60650-589D-D846-AA15-C3D5FCAD3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Language 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15DC3A30-846A-4E4A-98C1-8B0DC961C2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33979" y="2803252"/>
            <a:ext cx="5395057" cy="35814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54C0E-4D16-1641-ADB1-A65B3FFC4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CE5B9-C16E-CB48-8CC7-55CFF272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B2F636-F1AA-004B-84C1-74C4CEE44AE8}"/>
              </a:ext>
            </a:extLst>
          </p:cNvPr>
          <p:cNvSpPr txBox="1"/>
          <p:nvPr/>
        </p:nvSpPr>
        <p:spPr>
          <a:xfrm>
            <a:off x="1390650" y="1811189"/>
            <a:ext cx="55662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Particular order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Different from computer to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Assembler to convert it into machine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Translate a program to object program </a:t>
            </a:r>
          </a:p>
        </p:txBody>
      </p:sp>
    </p:spTree>
    <p:extLst>
      <p:ext uri="{BB962C8B-B14F-4D97-AF65-F5344CB8AC3E}">
        <p14:creationId xmlns:p14="http://schemas.microsoft.com/office/powerpoint/2010/main" val="4145029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A471-76C8-294B-922E-F7B0364D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Languages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49F2F-ABC7-1448-A75E-FB6902CA2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to simplify computer processing </a:t>
            </a:r>
          </a:p>
          <a:p>
            <a:r>
              <a:rPr lang="en-US" dirty="0"/>
              <a:t>Easy to read syntax</a:t>
            </a:r>
          </a:p>
          <a:p>
            <a:r>
              <a:rPr lang="en-US" dirty="0"/>
              <a:t>Run on computer processor </a:t>
            </a:r>
          </a:p>
          <a:p>
            <a:r>
              <a:rPr lang="en-US" dirty="0"/>
              <a:t>Must be processed by compiler</a:t>
            </a:r>
          </a:p>
          <a:p>
            <a:r>
              <a:rPr lang="en-US" dirty="0"/>
              <a:t>C++, Java, Python, C…..</a:t>
            </a:r>
          </a:p>
          <a:p>
            <a:r>
              <a:rPr lang="en-US" dirty="0"/>
              <a:t>Designed for desktop software, mobile , websites …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1FEA4-36F8-3E48-86EC-57EFB471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C332-BB7C-9249-81E1-E8C2685ED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45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21CC5-D34C-284E-A26F-5164D138F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FBD320E-EDA6-394E-815E-A80F503B9B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1235" y="200025"/>
            <a:ext cx="9514440" cy="612822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449A3-F139-314C-99C3-552945AE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7222C-72B0-B944-9691-8DC0BE368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1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76D87-AA03-154F-AD69-7723FB6BD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F1A99-99C1-874C-AD91-30724C0AC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BC094-FB46-B047-A639-45595565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331860B-6327-A94E-B95D-CEE92A1CC1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9448" y="142876"/>
            <a:ext cx="9285504" cy="6064645"/>
          </a:xfrm>
        </p:spPr>
      </p:pic>
    </p:spTree>
    <p:extLst>
      <p:ext uri="{BB962C8B-B14F-4D97-AF65-F5344CB8AC3E}">
        <p14:creationId xmlns:p14="http://schemas.microsoft.com/office/powerpoint/2010/main" val="1117570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7935-5A3E-B548-B16D-A184C71E8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71859-EC7C-0F4F-926F-6C4D9F187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http://www.belpercomputing.com/year-10/ocr-gcse-computer-science/term-1/inside-the-cpu/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https://www.learncomputerscienceonline.com/central-processing-unit/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748D-16E0-7742-A58F-4B1F436AA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7D505-F595-D846-AF42-81DB27A2D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5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F8352-7B4A-B947-AD7A-D17FD36B4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2228"/>
            <a:ext cx="9601200" cy="556695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 </a:t>
            </a:r>
          </a:p>
          <a:p>
            <a:pPr marL="530352" lvl="1" indent="0">
              <a:buNone/>
            </a:pPr>
            <a:endParaRPr lang="en-US" dirty="0"/>
          </a:p>
          <a:p>
            <a:pPr lvl="1"/>
            <a:r>
              <a:rPr lang="en-US" dirty="0"/>
              <a:t>Collection of programs </a:t>
            </a:r>
          </a:p>
          <a:p>
            <a:pPr lvl="1"/>
            <a:r>
              <a:rPr lang="en-US" dirty="0"/>
              <a:t>Designed to do specific task </a:t>
            </a:r>
          </a:p>
          <a:p>
            <a:pPr lvl="1"/>
            <a:r>
              <a:rPr lang="en-US" dirty="0"/>
              <a:t>Prepared by manufacturer </a:t>
            </a:r>
          </a:p>
          <a:p>
            <a:pPr lvl="1"/>
            <a:r>
              <a:rPr lang="en-US" dirty="0"/>
              <a:t>Low level language </a:t>
            </a:r>
          </a:p>
          <a:p>
            <a:pPr lvl="1"/>
            <a:r>
              <a:rPr lang="en-US" dirty="0"/>
              <a:t>Serves as the interface </a:t>
            </a:r>
            <a:r>
              <a:rPr lang="en-US" dirty="0" err="1"/>
              <a:t>btn</a:t>
            </a:r>
            <a:r>
              <a:rPr lang="en-US" dirty="0"/>
              <a:t> the hardware &amp; software </a:t>
            </a:r>
          </a:p>
          <a:p>
            <a:pPr lvl="1"/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2CCFE-AE11-A044-9FD5-6DC6347C8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853BE0-F412-CC4C-9B52-1F6AF75A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12520A-4C11-E840-8004-05805ABB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2474"/>
            <a:ext cx="9601200" cy="1485900"/>
          </a:xfrm>
        </p:spPr>
        <p:txBody>
          <a:bodyPr>
            <a:normAutofit fontScale="90000"/>
          </a:bodyPr>
          <a:lstStyle/>
          <a:p>
            <a:r>
              <a:rPr lang="en-US" dirty="0"/>
              <a:t>Software: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System software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5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43CE1-B142-214D-A7F6-F8EAD427B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89016"/>
            <a:ext cx="9601200" cy="1485900"/>
          </a:xfrm>
        </p:spPr>
        <p:txBody>
          <a:bodyPr>
            <a:normAutofit/>
          </a:bodyPr>
          <a:lstStyle/>
          <a:p>
            <a:r>
              <a:rPr lang="en-US" sz="3200" dirty="0"/>
              <a:t>Example of System Software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556AA-0830-C84D-98C4-F7C47CE79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31966"/>
            <a:ext cx="9601200" cy="4835434"/>
          </a:xfrm>
        </p:spPr>
        <p:txBody>
          <a:bodyPr/>
          <a:lstStyle/>
          <a:p>
            <a:r>
              <a:rPr lang="en-US" b="1" dirty="0"/>
              <a:t>Operation system</a:t>
            </a:r>
            <a:r>
              <a:rPr lang="en-US" dirty="0"/>
              <a:t> : DOS, Windows, UNIX, LINUX, MAC, Android .</a:t>
            </a:r>
          </a:p>
          <a:p>
            <a:endParaRPr lang="en-US" dirty="0"/>
          </a:p>
          <a:p>
            <a:r>
              <a:rPr lang="en-US" b="1" dirty="0"/>
              <a:t>Utility</a:t>
            </a:r>
            <a:r>
              <a:rPr lang="en-US" dirty="0"/>
              <a:t> : </a:t>
            </a:r>
          </a:p>
          <a:p>
            <a:pPr lvl="1"/>
            <a:r>
              <a:rPr lang="en-US" dirty="0"/>
              <a:t>small programs,</a:t>
            </a:r>
          </a:p>
          <a:p>
            <a:pPr lvl="1"/>
            <a:r>
              <a:rPr lang="en-US" dirty="0"/>
              <a:t> simple task, </a:t>
            </a:r>
          </a:p>
          <a:p>
            <a:pPr lvl="1"/>
            <a:r>
              <a:rPr lang="en-US" dirty="0"/>
              <a:t>editor allows the user open file and write</a:t>
            </a:r>
          </a:p>
          <a:p>
            <a:pPr lvl="1"/>
            <a:r>
              <a:rPr lang="en-US" dirty="0" err="1"/>
              <a:t>Exp</a:t>
            </a:r>
            <a:r>
              <a:rPr lang="en-US" dirty="0"/>
              <a:t>: Internet explorer, disk clean up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80C82-4E8D-D64A-BFF4-98889417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9DEA3-7BAB-3948-94CF-DDB11CB2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D930E6-546B-404F-9EC8-879160791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599" y="1968182"/>
            <a:ext cx="3955759" cy="296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7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B3575-8E75-074F-B4C8-0CC7DEB13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3366"/>
          </a:xfrm>
        </p:spPr>
        <p:txBody>
          <a:bodyPr>
            <a:normAutofit fontScale="90000"/>
          </a:bodyPr>
          <a:lstStyle/>
          <a:p>
            <a:r>
              <a:rPr lang="en-US" dirty="0"/>
              <a:t>Compilers Programs: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8E7E0-7196-9E4A-A0D8-CBCD9DC19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9166"/>
            <a:ext cx="9601200" cy="4378234"/>
          </a:xfrm>
        </p:spPr>
        <p:txBody>
          <a:bodyPr/>
          <a:lstStyle/>
          <a:p>
            <a:r>
              <a:rPr lang="en-US" dirty="0"/>
              <a:t> translate program </a:t>
            </a:r>
          </a:p>
          <a:p>
            <a:r>
              <a:rPr lang="en-US" dirty="0"/>
              <a:t>Basic, Pascal, Fortran</a:t>
            </a:r>
          </a:p>
          <a:p>
            <a:r>
              <a:rPr lang="en-US" dirty="0"/>
              <a:t>Converts main programs to machine language (object program)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1F437-BD09-9F4A-94FC-A53054574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4B116-5B79-6547-9E69-06FA31E75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F95BBC-05DA-5E4C-B549-8FB6AAA999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69" t="12094" r="14144" b="7522"/>
          <a:stretch/>
        </p:blipFill>
        <p:spPr>
          <a:xfrm>
            <a:off x="5486400" y="2844799"/>
            <a:ext cx="4927600" cy="345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7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25D8-0DE3-664A-AEB2-1AB1187A3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system software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5C978-BDA3-3747-995D-EB7AA8672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 to the system</a:t>
            </a:r>
          </a:p>
          <a:p>
            <a:r>
              <a:rPr lang="en-US" dirty="0"/>
              <a:t>Fast in speed </a:t>
            </a:r>
          </a:p>
          <a:p>
            <a:r>
              <a:rPr lang="en-US" dirty="0"/>
              <a:t>Difficult to design and understand</a:t>
            </a:r>
          </a:p>
          <a:p>
            <a:r>
              <a:rPr lang="en-US" dirty="0"/>
              <a:t>Less interactive </a:t>
            </a:r>
          </a:p>
          <a:p>
            <a:r>
              <a:rPr lang="en-US" dirty="0"/>
              <a:t>Smaller in size</a:t>
            </a:r>
          </a:p>
          <a:p>
            <a:r>
              <a:rPr lang="en-US" dirty="0"/>
              <a:t>Difficult to manipulate </a:t>
            </a:r>
          </a:p>
          <a:p>
            <a:r>
              <a:rPr lang="en-US" dirty="0"/>
              <a:t>Written in low level language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7D036-C379-674C-914D-92A3C3A83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95701-7D27-3748-9856-E32B1DD79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71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8CCA2-3397-0744-9C05-C7DBFFD72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software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649EB-78A2-DE4A-84D2-FD3D4B8E0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Designed to satisfy a particular need and environment </a:t>
            </a:r>
          </a:p>
          <a:p>
            <a:r>
              <a:rPr lang="en-US" dirty="0"/>
              <a:t>Single program : Microsoft’s </a:t>
            </a:r>
            <a:r>
              <a:rPr lang="en-US" dirty="0" err="1"/>
              <a:t>notpad</a:t>
            </a:r>
            <a:r>
              <a:rPr lang="en-US" dirty="0"/>
              <a:t> </a:t>
            </a:r>
          </a:p>
          <a:p>
            <a:r>
              <a:rPr lang="en-US" dirty="0"/>
              <a:t>Collection of programs : spreadsheet package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A1595-9A45-6F4F-A9B6-4A610C57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889F5-146C-0742-841F-86ED7E39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0DBB9-8824-D749-B5F7-F61B4B46B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4ACD-1226-4240-8F6F-4E98598C7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 to the user </a:t>
            </a:r>
          </a:p>
          <a:p>
            <a:r>
              <a:rPr lang="en-US" dirty="0"/>
              <a:t>Easy to design</a:t>
            </a:r>
          </a:p>
          <a:p>
            <a:r>
              <a:rPr lang="en-US" dirty="0"/>
              <a:t>More interactive </a:t>
            </a:r>
          </a:p>
          <a:p>
            <a:r>
              <a:rPr lang="en-US" dirty="0"/>
              <a:t>Slow in speed </a:t>
            </a:r>
          </a:p>
          <a:p>
            <a:r>
              <a:rPr lang="en-US" dirty="0"/>
              <a:t>Written in high level languages</a:t>
            </a:r>
          </a:p>
          <a:p>
            <a:r>
              <a:rPr lang="en-US" dirty="0"/>
              <a:t>Easy to understand and manipulate </a:t>
            </a:r>
          </a:p>
          <a:p>
            <a:r>
              <a:rPr lang="en-US" dirty="0"/>
              <a:t>Bigger , required size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FB60D-11B3-C44D-B0DE-8C46F4AC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8CEC-3BF1-4043-915F-4AAFB5F0E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9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E3859-CB7C-C443-A618-25D72D86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type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4C1E4-49CC-7F43-AE6D-549127EDC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Machine language </a:t>
            </a:r>
          </a:p>
          <a:p>
            <a:r>
              <a:rPr lang="en-US" sz="2400" b="1" dirty="0"/>
              <a:t>Assembly language </a:t>
            </a:r>
          </a:p>
          <a:p>
            <a:r>
              <a:rPr lang="en-US" sz="2400" b="1" dirty="0"/>
              <a:t>High level language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4446C-D10A-934B-9646-C63CC7C28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AB3F4-9619-9548-8E4D-2866C1378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23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2B7A7-A5EF-1C49-AE60-79F29A737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language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7088-A65D-F54C-966B-6F225D5A8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en-US" dirty="0"/>
              <a:t>Collection of binary digits </a:t>
            </a:r>
          </a:p>
          <a:p>
            <a:r>
              <a:rPr lang="en-US" dirty="0"/>
              <a:t>Only language computer understand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673F8-2E58-3F4E-AF89-9FEA3DAFE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18/02/2020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78C3B-264F-984E-9F4C-957F509E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Petrleum Engineer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6A0612-2918-3B4A-BF36-44848F57EC0F}"/>
              </a:ext>
            </a:extLst>
          </p:cNvPr>
          <p:cNvSpPr/>
          <p:nvPr/>
        </p:nvSpPr>
        <p:spPr>
          <a:xfrm>
            <a:off x="2411649" y="3268258"/>
            <a:ext cx="1759527" cy="955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Computer program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8CBEDB-E566-A64C-A5CB-404987907CAE}"/>
              </a:ext>
            </a:extLst>
          </p:cNvPr>
          <p:cNvSpPr/>
          <p:nvPr/>
        </p:nvSpPr>
        <p:spPr>
          <a:xfrm>
            <a:off x="2873740" y="4498482"/>
            <a:ext cx="886691" cy="14547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C++</a:t>
            </a:r>
          </a:p>
          <a:p>
            <a:pPr algn="ctr"/>
            <a:r>
              <a:rPr lang="en-US" dirty="0"/>
              <a:t>Java </a:t>
            </a:r>
          </a:p>
          <a:p>
            <a:pPr algn="ctr"/>
            <a:r>
              <a:rPr lang="en-US" dirty="0"/>
              <a:t>VB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1666C54-D666-F243-A50E-6601AF81BB69}"/>
              </a:ext>
            </a:extLst>
          </p:cNvPr>
          <p:cNvCxnSpPr>
            <a:stCxn id="7" idx="3"/>
          </p:cNvCxnSpPr>
          <p:nvPr/>
        </p:nvCxnSpPr>
        <p:spPr>
          <a:xfrm flipV="1">
            <a:off x="4171176" y="3746239"/>
            <a:ext cx="66501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0DBE113-038F-E144-A241-7295D1117933}"/>
              </a:ext>
            </a:extLst>
          </p:cNvPr>
          <p:cNvSpPr/>
          <p:nvPr/>
        </p:nvSpPr>
        <p:spPr>
          <a:xfrm>
            <a:off x="4836194" y="3255818"/>
            <a:ext cx="153343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Compiled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92252E-BEEC-A049-83D3-0D109409DC73}"/>
              </a:ext>
            </a:extLst>
          </p:cNvPr>
          <p:cNvSpPr/>
          <p:nvPr/>
        </p:nvSpPr>
        <p:spPr>
          <a:xfrm>
            <a:off x="7034645" y="3289039"/>
            <a:ext cx="153343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Machin language 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11CB4C-7A80-234D-8AAC-404D02823A21}"/>
              </a:ext>
            </a:extLst>
          </p:cNvPr>
          <p:cNvCxnSpPr/>
          <p:nvPr/>
        </p:nvCxnSpPr>
        <p:spPr>
          <a:xfrm flipV="1">
            <a:off x="6369627" y="3746239"/>
            <a:ext cx="66501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8DFA20-4000-0C4F-A199-7055338CA581}"/>
              </a:ext>
            </a:extLst>
          </p:cNvPr>
          <p:cNvCxnSpPr/>
          <p:nvPr/>
        </p:nvCxnSpPr>
        <p:spPr>
          <a:xfrm>
            <a:off x="3303231" y="4243588"/>
            <a:ext cx="0" cy="235527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85176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834</TotalTime>
  <Words>352</Words>
  <Application>Microsoft Macintosh PowerPoint</Application>
  <PresentationFormat>Widescreen</PresentationFormat>
  <Paragraphs>100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Franklin Gothic Book</vt:lpstr>
      <vt:lpstr>Crop</vt:lpstr>
      <vt:lpstr>Chapter Two  The Main Computer Parts</vt:lpstr>
      <vt:lpstr>Software:   System software   </vt:lpstr>
      <vt:lpstr>Example of System Software </vt:lpstr>
      <vt:lpstr>Compilers Programs:   </vt:lpstr>
      <vt:lpstr>Features of system software </vt:lpstr>
      <vt:lpstr>Application software </vt:lpstr>
      <vt:lpstr>Features </vt:lpstr>
      <vt:lpstr>Language type </vt:lpstr>
      <vt:lpstr>Machine language </vt:lpstr>
      <vt:lpstr>Assembly Language </vt:lpstr>
      <vt:lpstr>High level Languages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 The Main Computer Parts</dc:title>
  <dc:creator>Microsoft Office User</dc:creator>
  <cp:lastModifiedBy>Microsoft Office User</cp:lastModifiedBy>
  <cp:revision>35</cp:revision>
  <dcterms:created xsi:type="dcterms:W3CDTF">2020-02-01T16:25:28Z</dcterms:created>
  <dcterms:modified xsi:type="dcterms:W3CDTF">2020-02-16T09:20:28Z</dcterms:modified>
</cp:coreProperties>
</file>